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28"/>
  </p:notesMasterIdLst>
  <p:handoutMasterIdLst>
    <p:handoutMasterId r:id="rId29"/>
  </p:handoutMasterIdLst>
  <p:sldIdLst>
    <p:sldId id="267" r:id="rId5"/>
    <p:sldId id="278" r:id="rId6"/>
    <p:sldId id="27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89" d="100"/>
          <a:sy n="89" d="100"/>
        </p:scale>
        <p:origin x="432" y="53"/>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7/7/2024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7/7/2024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905003"/>
            <a:ext cx="9435241" cy="1625599"/>
          </a:xfrm>
        </p:spPr>
        <p:txBody>
          <a:bodyPr>
            <a:normAutofit/>
          </a:bodyPr>
          <a:lstStyle>
            <a:lvl1pPr algn="ctr">
              <a:lnSpc>
                <a:spcPct val="90000"/>
              </a:lnSpc>
              <a:defRPr sz="4800">
                <a:solidFill>
                  <a:schemeClr val="tx2"/>
                </a:solidFill>
              </a:defRPr>
            </a:lvl1pPr>
          </a:lstStyle>
          <a:p>
            <a:r>
              <a:rPr lang="en-US" smtClean="0"/>
              <a:t>Click to edit Master title style</a:t>
            </a:r>
            <a:endParaRPr/>
          </a:p>
        </p:txBody>
      </p:sp>
      <p:sp>
        <p:nvSpPr>
          <p:cNvPr id="3" name="Subtitle 2"/>
          <p:cNvSpPr>
            <a:spLocks noGrp="1"/>
          </p:cNvSpPr>
          <p:nvPr>
            <p:ph type="subTitle" idx="1"/>
          </p:nvPr>
        </p:nvSpPr>
        <p:spPr>
          <a:xfrm>
            <a:off x="1382103" y="3657123"/>
            <a:ext cx="9429931" cy="991077"/>
          </a:xfrm>
        </p:spPr>
        <p:txBody>
          <a:bodyPr>
            <a:normAutofit/>
          </a:bodyPr>
          <a:lstStyle>
            <a:lvl1pPr marL="0" indent="0" algn="ctr">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8E36636D-D922-432D-A958-524484B5923D}" type="datetimeFigureOut">
              <a:rPr lang="en-US"/>
              <a:pPr/>
              <a:t>7/7/2024</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8FB93-0A08-4E7D-8E63-9EFA29F1E093}" type="slidenum">
              <a:rPr/>
              <a:pPr/>
              <a:t>‹#›</a:t>
            </a:fld>
            <a:endParaRPr/>
          </a:p>
        </p:txBody>
      </p:sp>
      <p:grpSp>
        <p:nvGrpSpPr>
          <p:cNvPr id="7" name="Group 6"/>
          <p:cNvGrpSpPr/>
          <p:nvPr/>
        </p:nvGrpSpPr>
        <p:grpSpPr>
          <a:xfrm>
            <a:off x="1218882" y="1600200"/>
            <a:ext cx="9739746" cy="73152"/>
            <a:chOff x="914400" y="1200150"/>
            <a:chExt cx="7306712" cy="54864"/>
          </a:xfrm>
        </p:grpSpPr>
        <p:sp>
          <p:nvSpPr>
            <p:cNvPr id="8" name="Oval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p:nvGrpSpPr>
          <p:grpSpPr>
            <a:xfrm>
              <a:off x="1036847" y="1207626"/>
              <a:ext cx="7074290" cy="38998"/>
              <a:chOff x="2141408" y="1752956"/>
              <a:chExt cx="7315200" cy="38998"/>
            </a:xfrm>
            <a:solidFill>
              <a:schemeClr val="tx2"/>
            </a:solidFill>
          </p:grpSpPr>
          <p:cxnSp>
            <p:nvCxnSpPr>
              <p:cNvPr id="11" name="Straight Connector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18882" y="4851400"/>
            <a:ext cx="9739746" cy="73152"/>
            <a:chOff x="914400" y="3638550"/>
            <a:chExt cx="7306712" cy="54864"/>
          </a:xfrm>
        </p:grpSpPr>
        <p:sp>
          <p:nvSpPr>
            <p:cNvPr id="14" name="Oval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p:nvGrpSpPr>
          <p:grpSpPr>
            <a:xfrm>
              <a:off x="1036847" y="3646026"/>
              <a:ext cx="7074290" cy="38998"/>
              <a:chOff x="2141408" y="1752956"/>
              <a:chExt cx="7315200" cy="38998"/>
            </a:xfrm>
            <a:solidFill>
              <a:schemeClr val="tx2"/>
            </a:solidFill>
          </p:grpSpPr>
          <p:cxnSp>
            <p:nvCxnSpPr>
              <p:cNvPr id="17" name="Straight Connector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7/7/2024</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223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4563" y="434975"/>
            <a:ext cx="1168400" cy="566102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7/7/2024</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0857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7/7/2024</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990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7/7/2024</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7/7/2024</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860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8E36636D-D922-432D-A958-524484B5923D}" type="datetimeFigureOut">
              <a:rPr lang="en-US"/>
              <a:pPr/>
              <a:t>7/7/2024</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7425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8E36636D-D922-432D-A958-524484B5923D}" type="datetimeFigureOut">
              <a:rPr lang="en-US"/>
              <a:pPr/>
              <a:t>7/7/2024</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8E36636D-D922-432D-A958-524484B5923D}" type="datetimeFigureOut">
              <a:rPr lang="en-US"/>
              <a:pPr/>
              <a:t>7/7/2024</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smtClean="0"/>
              <a:t>Click to edit Master title style</a:t>
            </a:r>
            <a:endParaRP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7/7/2024</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smtClean="0"/>
              <a:t>Click to edit Master title style</a:t>
            </a:r>
            <a:endParaRP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7/7/2024</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sz="2400"/>
          </a:p>
        </p:txBody>
      </p:sp>
      <p:sp>
        <p:nvSpPr>
          <p:cNvPr id="8" name="Rounded Rectangle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8E36636D-D922-432D-A958-524484B5923D}" type="datetimeFigureOut">
              <a:rPr lang="en-US"/>
              <a:pPr/>
              <a:t>7/7/2024</a:t>
            </a:fld>
            <a:endParaRPr/>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2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93068" y="3140967"/>
            <a:ext cx="3852000" cy="9720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r>
              <a:rPr lang="en-US" sz="6000" dirty="0" smtClean="0">
                <a:solidFill>
                  <a:schemeClr val="bg2"/>
                </a:solidFill>
              </a:rPr>
              <a:t>Fire wall</a:t>
            </a:r>
            <a:endParaRPr lang="en-US" sz="6000" dirty="0">
              <a:solidFill>
                <a:schemeClr val="bg2"/>
              </a:solidFill>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TCP Header</a:t>
            </a:r>
            <a:endParaRPr lang="en-US" dirty="0"/>
          </a:p>
        </p:txBody>
      </p:sp>
      <p:sp>
        <p:nvSpPr>
          <p:cNvPr id="3" name="Content Placeholder 2"/>
          <p:cNvSpPr>
            <a:spLocks noGrp="1"/>
          </p:cNvSpPr>
          <p:nvPr>
            <p:ph idx="1"/>
          </p:nvPr>
        </p:nvSpPr>
        <p:spPr/>
        <p:txBody>
          <a:bodyPr>
            <a:normAutofit/>
          </a:bodyPr>
          <a:lstStyle/>
          <a:p>
            <a:r>
              <a:rPr lang="en-US" dirty="0"/>
              <a:t>"The TCP header is part of the TCP segment structure, responsible for managing communication between devices. It includes essential fields such as source and destination ports, identifying the sending and receiving applications, sequence numbers for data ordering, and acknowledgment numbers confirming receipt of data. </a:t>
            </a:r>
            <a:r>
              <a:rPr lang="en-US"/>
              <a:t>By examining the TCP header, network administrators can monitor and optimize network performance, detect potential security threats, and troubleshoot connectivity issues effectively."</a:t>
            </a:r>
          </a:p>
        </p:txBody>
      </p:sp>
    </p:spTree>
    <p:extLst>
      <p:ext uri="{BB962C8B-B14F-4D97-AF65-F5344CB8AC3E}">
        <p14:creationId xmlns:p14="http://schemas.microsoft.com/office/powerpoint/2010/main" val="77511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a:t>
            </a:r>
            <a:r>
              <a:rPr lang="en-IN" dirty="0" err="1"/>
              <a:t>iptables</a:t>
            </a:r>
            <a:r>
              <a:rPr lang="en-IN" dirty="0"/>
              <a:t>?</a:t>
            </a:r>
          </a:p>
        </p:txBody>
      </p:sp>
      <p:sp>
        <p:nvSpPr>
          <p:cNvPr id="3" name="Content Placeholder 2"/>
          <p:cNvSpPr>
            <a:spLocks noGrp="1"/>
          </p:cNvSpPr>
          <p:nvPr>
            <p:ph idx="1"/>
          </p:nvPr>
        </p:nvSpPr>
        <p:spPr/>
        <p:txBody>
          <a:bodyPr/>
          <a:lstStyle/>
          <a:p>
            <a:r>
              <a:rPr lang="en-US" dirty="0" err="1"/>
              <a:t>iptables</a:t>
            </a:r>
            <a:r>
              <a:rPr lang="en-US" dirty="0"/>
              <a:t> is a command-line tool for managing the firewall built into the Linux kernel. It allows administrators to create chained rules that regulate both inbound and outbound network traffic.</a:t>
            </a:r>
          </a:p>
          <a:p>
            <a:r>
              <a:rPr lang="en-US" dirty="0"/>
              <a:t>These rules form a strong security system by specifying which network packets are allowed and which are denied. By doing so, </a:t>
            </a:r>
            <a:r>
              <a:rPr lang="en-US" dirty="0" err="1"/>
              <a:t>iptables</a:t>
            </a:r>
            <a:r>
              <a:rPr lang="en-US" dirty="0"/>
              <a:t> helps safeguard Linux systems against data breaches, unauthorized access, and various network security threats.</a:t>
            </a:r>
          </a:p>
          <a:p>
            <a:r>
              <a:rPr lang="en-US" dirty="0"/>
              <a:t>Network administrators utilize </a:t>
            </a:r>
            <a:r>
              <a:rPr lang="en-US" dirty="0" err="1"/>
              <a:t>iptables</a:t>
            </a:r>
            <a:r>
              <a:rPr lang="en-US" dirty="0"/>
              <a:t> to implement security policies and defend Linux systems from different types of network-based attacks.</a:t>
            </a:r>
          </a:p>
          <a:p>
            <a:endParaRPr lang="en-IN" dirty="0"/>
          </a:p>
        </p:txBody>
      </p:sp>
    </p:spTree>
    <p:extLst>
      <p:ext uri="{BB962C8B-B14F-4D97-AF65-F5344CB8AC3E}">
        <p14:creationId xmlns:p14="http://schemas.microsoft.com/office/powerpoint/2010/main" val="729903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iptables</a:t>
            </a:r>
            <a:r>
              <a:rPr lang="en-US" b="1" dirty="0"/>
              <a:t> Work?</a:t>
            </a:r>
            <a:endParaRPr lang="en-IN" dirty="0"/>
          </a:p>
        </p:txBody>
      </p:sp>
      <p:sp>
        <p:nvSpPr>
          <p:cNvPr id="3" name="Content Placeholder 2"/>
          <p:cNvSpPr>
            <a:spLocks noGrp="1"/>
          </p:cNvSpPr>
          <p:nvPr>
            <p:ph idx="1"/>
          </p:nvPr>
        </p:nvSpPr>
        <p:spPr/>
        <p:txBody>
          <a:bodyPr>
            <a:normAutofit/>
          </a:bodyPr>
          <a:lstStyle/>
          <a:p>
            <a:pPr marL="0" indent="0">
              <a:buNone/>
            </a:pPr>
            <a:r>
              <a:rPr lang="en-US" dirty="0" err="1" smtClean="0"/>
              <a:t>iptables</a:t>
            </a:r>
            <a:r>
              <a:rPr lang="en-US" dirty="0" smtClean="0"/>
              <a:t> </a:t>
            </a:r>
            <a:r>
              <a:rPr lang="en-US" dirty="0"/>
              <a:t>operates by applying rules to decide how to handle a network packet. The utility is organized into several components:</a:t>
            </a:r>
          </a:p>
          <a:p>
            <a:pPr marL="758952" lvl="1" indent="-457200">
              <a:buFont typeface="+mj-lt"/>
              <a:buAutoNum type="arabicPeriod"/>
            </a:pPr>
            <a:r>
              <a:rPr lang="en-US" b="1" dirty="0"/>
              <a:t>Tables</a:t>
            </a:r>
            <a:r>
              <a:rPr lang="en-US" dirty="0"/>
              <a:t>: These are collections of related rules, each containing multiple chains.</a:t>
            </a:r>
          </a:p>
          <a:p>
            <a:pPr marL="758952" lvl="1" indent="-457200">
              <a:buFont typeface="+mj-lt"/>
              <a:buAutoNum type="arabicPeriod"/>
            </a:pPr>
            <a:r>
              <a:rPr lang="en-US" b="1" dirty="0"/>
              <a:t>Chains</a:t>
            </a:r>
            <a:r>
              <a:rPr lang="en-US" dirty="0"/>
              <a:t>: Chains are sequences of rules within a table. When a packet arrives, </a:t>
            </a:r>
            <a:r>
              <a:rPr lang="en-US" dirty="0" err="1"/>
              <a:t>iptables</a:t>
            </a:r>
            <a:r>
              <a:rPr lang="en-US" dirty="0"/>
              <a:t> selects the appropriate table and processes the packet through the chain of rules until it finds a match.</a:t>
            </a:r>
          </a:p>
          <a:p>
            <a:pPr marL="758952" lvl="1" indent="-457200">
              <a:buFont typeface="+mj-lt"/>
              <a:buAutoNum type="arabicPeriod"/>
            </a:pPr>
            <a:r>
              <a:rPr lang="en-US" b="1" dirty="0"/>
              <a:t>Rules</a:t>
            </a:r>
            <a:r>
              <a:rPr lang="en-US" dirty="0"/>
              <a:t>: These are specific conditions that packets are compared against to determine a match. Once matched, the packet is directed to a target.</a:t>
            </a:r>
          </a:p>
          <a:p>
            <a:pPr marL="758952" lvl="1" indent="-457200">
              <a:buFont typeface="+mj-lt"/>
              <a:buAutoNum type="arabicPeriod"/>
            </a:pPr>
            <a:r>
              <a:rPr lang="en-US" b="1" dirty="0"/>
              <a:t>Targets</a:t>
            </a:r>
            <a:r>
              <a:rPr lang="en-US" dirty="0"/>
              <a:t>: Targets dictate the action taken on a packet—whether to accept, drop, or reject it.</a:t>
            </a:r>
          </a:p>
          <a:p>
            <a:endParaRPr lang="en-IN" dirty="0"/>
          </a:p>
        </p:txBody>
      </p:sp>
    </p:spTree>
    <p:extLst>
      <p:ext uri="{BB962C8B-B14F-4D97-AF65-F5344CB8AC3E}">
        <p14:creationId xmlns:p14="http://schemas.microsoft.com/office/powerpoint/2010/main" val="402864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1.</a:t>
            </a:r>
            <a:r>
              <a:rPr lang="en-US" b="1" dirty="0"/>
              <a:t> Tables</a:t>
            </a:r>
            <a:endParaRPr lang="en-IN" dirty="0"/>
          </a:p>
        </p:txBody>
      </p:sp>
      <p:sp>
        <p:nvSpPr>
          <p:cNvPr id="3" name="Content Placeholder 2"/>
          <p:cNvSpPr>
            <a:spLocks noGrp="1"/>
          </p:cNvSpPr>
          <p:nvPr>
            <p:ph idx="1"/>
          </p:nvPr>
        </p:nvSpPr>
        <p:spPr/>
        <p:txBody>
          <a:bodyPr>
            <a:normAutofit/>
          </a:bodyPr>
          <a:lstStyle/>
          <a:p>
            <a:pPr marL="0" indent="0">
              <a:buNone/>
            </a:pPr>
            <a:r>
              <a:rPr lang="en-US" dirty="0" err="1" smtClean="0"/>
              <a:t>iptables</a:t>
            </a:r>
            <a:r>
              <a:rPr lang="en-US" dirty="0" smtClean="0"/>
              <a:t> </a:t>
            </a:r>
            <a:r>
              <a:rPr lang="en-US" dirty="0"/>
              <a:t>in Linux uses four default tables to handle various rule chains:</a:t>
            </a:r>
          </a:p>
          <a:p>
            <a:pPr lvl="1"/>
            <a:r>
              <a:rPr lang="en-US" b="1" dirty="0"/>
              <a:t>Filter</a:t>
            </a:r>
            <a:r>
              <a:rPr lang="en-US" dirty="0"/>
              <a:t>: This is the main table for packet filtering. It determines which packets are allowed to pass through or are blocked from entering or leaving the network.</a:t>
            </a:r>
          </a:p>
          <a:p>
            <a:pPr lvl="1"/>
            <a:r>
              <a:rPr lang="en-US" b="1" dirty="0"/>
              <a:t>Network Address Translation (NAT)</a:t>
            </a:r>
            <a:r>
              <a:rPr lang="en-US" dirty="0"/>
              <a:t>: Holds rules for NAT, which directs packets to other networks and is used for modifying packets.</a:t>
            </a:r>
          </a:p>
          <a:p>
            <a:pPr lvl="1"/>
            <a:r>
              <a:rPr lang="en-US" b="1" dirty="0"/>
              <a:t>Mangle</a:t>
            </a:r>
            <a:r>
              <a:rPr lang="en-US" dirty="0"/>
              <a:t>: Adjusts properties in the IP headers of packets for specialized handling.</a:t>
            </a:r>
          </a:p>
          <a:p>
            <a:pPr lvl="1"/>
            <a:r>
              <a:rPr lang="en-US" b="1" dirty="0"/>
              <a:t>Raw</a:t>
            </a:r>
            <a:r>
              <a:rPr lang="en-US" dirty="0"/>
              <a:t>: Skips connection tracking for certain packets to enhance performance.</a:t>
            </a:r>
          </a:p>
          <a:p>
            <a:endParaRPr lang="en-IN" dirty="0"/>
          </a:p>
        </p:txBody>
      </p:sp>
    </p:spTree>
    <p:extLst>
      <p:ext uri="{BB962C8B-B14F-4D97-AF65-F5344CB8AC3E}">
        <p14:creationId xmlns:p14="http://schemas.microsoft.com/office/powerpoint/2010/main" val="218276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2.</a:t>
            </a:r>
            <a:r>
              <a:rPr lang="en-US" b="1" dirty="0"/>
              <a:t> </a:t>
            </a:r>
            <a:r>
              <a:rPr lang="en-US" b="1" dirty="0" smtClean="0"/>
              <a:t>Chains</a:t>
            </a:r>
            <a:endParaRPr lang="en-IN" dirty="0"/>
          </a:p>
        </p:txBody>
      </p:sp>
      <p:sp>
        <p:nvSpPr>
          <p:cNvPr id="3" name="Content Placeholder 2"/>
          <p:cNvSpPr>
            <a:spLocks noGrp="1"/>
          </p:cNvSpPr>
          <p:nvPr>
            <p:ph idx="1"/>
          </p:nvPr>
        </p:nvSpPr>
        <p:spPr/>
        <p:txBody>
          <a:bodyPr>
            <a:normAutofit/>
          </a:bodyPr>
          <a:lstStyle/>
          <a:p>
            <a:pPr marL="0" indent="0">
              <a:buNone/>
            </a:pPr>
            <a:r>
              <a:rPr lang="en-US" dirty="0" smtClean="0"/>
              <a:t>Chains </a:t>
            </a:r>
            <a:r>
              <a:rPr lang="en-US" dirty="0"/>
              <a:t>are lists of rules within tables, guiding how packets should be handled at various stages of processing. Each chain has a unique role:</a:t>
            </a:r>
          </a:p>
          <a:p>
            <a:pPr lvl="1"/>
            <a:r>
              <a:rPr lang="en-US" b="1" dirty="0"/>
              <a:t>INPUT</a:t>
            </a:r>
            <a:r>
              <a:rPr lang="en-US" dirty="0"/>
              <a:t>: Deals with incoming packets that are destined for a local application or service. Found in the filter and mangle tables.</a:t>
            </a:r>
          </a:p>
          <a:p>
            <a:pPr lvl="1"/>
            <a:r>
              <a:rPr lang="en-US" b="1" dirty="0"/>
              <a:t>OUTPUT</a:t>
            </a:r>
            <a:r>
              <a:rPr lang="en-US" dirty="0"/>
              <a:t>: Controls outgoing packets generated by local applications or services. This chain is present in all tables.</a:t>
            </a:r>
          </a:p>
          <a:p>
            <a:pPr lvl="1"/>
            <a:r>
              <a:rPr lang="en-US" b="1" dirty="0"/>
              <a:t>FORWARD</a:t>
            </a:r>
            <a:r>
              <a:rPr lang="en-US" dirty="0"/>
              <a:t>: Manages packets that pass through the system, traveling from one network interface to another. Found in the filter, mangle, and security tables.</a:t>
            </a:r>
          </a:p>
          <a:p>
            <a:pPr lvl="1"/>
            <a:r>
              <a:rPr lang="en-US" b="1" dirty="0"/>
              <a:t>PREROUTING</a:t>
            </a:r>
            <a:r>
              <a:rPr lang="en-US" dirty="0"/>
              <a:t>: Modifies packets before they are routed, i.e., before any routing decisions are made. Located in the NAT, mangle, and raw tables.</a:t>
            </a:r>
          </a:p>
          <a:p>
            <a:pPr lvl="1"/>
            <a:r>
              <a:rPr lang="en-US" b="1" dirty="0"/>
              <a:t>POSTROUTING</a:t>
            </a:r>
            <a:r>
              <a:rPr lang="en-US" dirty="0"/>
              <a:t>: Changes packets after they have been routed, i.e., after routing decisions are made. Found in the NAT and mangle tables.</a:t>
            </a:r>
          </a:p>
          <a:p>
            <a:endParaRPr lang="en-IN" dirty="0"/>
          </a:p>
        </p:txBody>
      </p:sp>
    </p:spTree>
    <p:extLst>
      <p:ext uri="{BB962C8B-B14F-4D97-AF65-F5344CB8AC3E}">
        <p14:creationId xmlns:p14="http://schemas.microsoft.com/office/powerpoint/2010/main" val="1081543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1154" y="1340768"/>
            <a:ext cx="10659508" cy="4104455"/>
          </a:xfrm>
          <a:prstGeom prst="rect">
            <a:avLst/>
          </a:prstGeom>
        </p:spPr>
      </p:pic>
    </p:spTree>
    <p:extLst>
      <p:ext uri="{BB962C8B-B14F-4D97-AF65-F5344CB8AC3E}">
        <p14:creationId xmlns:p14="http://schemas.microsoft.com/office/powerpoint/2010/main" val="1147246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3.</a:t>
            </a:r>
            <a:r>
              <a:rPr lang="en-US" b="1" dirty="0"/>
              <a:t> Rules</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
            </a:r>
            <a:br>
              <a:rPr lang="en-US" dirty="0"/>
            </a:br>
            <a:r>
              <a:rPr lang="en-US" dirty="0" err="1"/>
              <a:t>Rules</a:t>
            </a:r>
            <a:r>
              <a:rPr lang="en-US" dirty="0"/>
              <a:t> specify conditions for identifying packets. Each rule belongs to a chain and includes criteria like source or destination IP addresses, port numbers, or protocols. When a packet meets a rule's conditions, it is directed to a target that decides its fate.</a:t>
            </a:r>
          </a:p>
          <a:p>
            <a:pPr marL="0" indent="0">
              <a:buNone/>
            </a:pPr>
            <a:r>
              <a:rPr lang="en-US" sz="4500" b="1" dirty="0" smtClean="0"/>
              <a:t>4. Targets</a:t>
            </a:r>
          </a:p>
          <a:p>
            <a:pPr marL="0" indent="0">
              <a:buNone/>
            </a:pPr>
            <a:r>
              <a:rPr lang="en-US" dirty="0"/>
              <a:t/>
            </a:r>
            <a:br>
              <a:rPr lang="en-US" dirty="0"/>
            </a:br>
            <a:r>
              <a:rPr lang="en-US" dirty="0" err="1"/>
              <a:t>Targets</a:t>
            </a:r>
            <a:r>
              <a:rPr lang="en-US" dirty="0"/>
              <a:t> define what happens to a packet once it matches a rule. Common targets include:</a:t>
            </a:r>
          </a:p>
          <a:p>
            <a:pPr lvl="1"/>
            <a:r>
              <a:rPr lang="en-US" b="1" dirty="0"/>
              <a:t>ACCEPT</a:t>
            </a:r>
            <a:r>
              <a:rPr lang="en-US" dirty="0"/>
              <a:t>: Lets the packet proceed through the firewall.</a:t>
            </a:r>
          </a:p>
          <a:p>
            <a:pPr lvl="1"/>
            <a:r>
              <a:rPr lang="en-US" b="1" dirty="0"/>
              <a:t>DROP</a:t>
            </a:r>
            <a:r>
              <a:rPr lang="en-US" dirty="0"/>
              <a:t>: Silently discards the packet without notifying the sender.</a:t>
            </a:r>
          </a:p>
          <a:p>
            <a:pPr lvl="1"/>
            <a:r>
              <a:rPr lang="en-US" b="1" dirty="0"/>
              <a:t>REJECT</a:t>
            </a:r>
            <a:r>
              <a:rPr lang="en-US" dirty="0"/>
              <a:t>: Discards the packet and sends an error message back to the sender.</a:t>
            </a:r>
          </a:p>
          <a:p>
            <a:pPr lvl="1"/>
            <a:r>
              <a:rPr lang="en-US" b="1" dirty="0"/>
              <a:t>LOG</a:t>
            </a:r>
            <a:r>
              <a:rPr lang="en-US" dirty="0"/>
              <a:t>: Logs details about the packet to a log file.</a:t>
            </a:r>
          </a:p>
          <a:p>
            <a:pPr lvl="1"/>
            <a:r>
              <a:rPr lang="en-US" b="1" dirty="0"/>
              <a:t>SNAT</a:t>
            </a:r>
            <a:r>
              <a:rPr lang="en-US" dirty="0"/>
              <a:t>: Source Network Address Translation, which changes the packet's source address.</a:t>
            </a:r>
          </a:p>
          <a:p>
            <a:pPr lvl="1"/>
            <a:r>
              <a:rPr lang="en-US" b="1" dirty="0"/>
              <a:t>DNAT</a:t>
            </a:r>
            <a:r>
              <a:rPr lang="en-US" dirty="0"/>
              <a:t>: Destination Network Address Translation, which modifies the packet's destination address.</a:t>
            </a:r>
          </a:p>
          <a:p>
            <a:pPr lvl="1"/>
            <a:r>
              <a:rPr lang="en-US" b="1" dirty="0"/>
              <a:t>MASQUERADE</a:t>
            </a:r>
            <a:r>
              <a:rPr lang="en-US" dirty="0"/>
              <a:t>: Alters the packet's source address, useful for connections with dynamically assigned IPs.</a:t>
            </a:r>
          </a:p>
          <a:p>
            <a:endParaRPr lang="en-IN" dirty="0"/>
          </a:p>
        </p:txBody>
      </p:sp>
    </p:spTree>
    <p:extLst>
      <p:ext uri="{BB962C8B-B14F-4D97-AF65-F5344CB8AC3E}">
        <p14:creationId xmlns:p14="http://schemas.microsoft.com/office/powerpoint/2010/main" val="2800653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548680"/>
            <a:ext cx="9751060" cy="1168400"/>
          </a:xfrm>
        </p:spPr>
        <p:txBody>
          <a:bodyPr>
            <a:normAutofit/>
          </a:bodyPr>
          <a:lstStyle/>
          <a:p>
            <a:r>
              <a:rPr lang="en-US" b="1" dirty="0"/>
              <a:t>How to Install </a:t>
            </a:r>
            <a:r>
              <a:rPr lang="en-US" b="1" dirty="0" err="1"/>
              <a:t>iptables</a:t>
            </a:r>
            <a:r>
              <a:rPr lang="en-US" b="1" dirty="0"/>
              <a:t> on </a:t>
            </a:r>
            <a:r>
              <a:rPr lang="en-US" b="1" dirty="0" smtClean="0"/>
              <a:t>Linux</a:t>
            </a:r>
            <a:endParaRPr lang="en-IN" dirty="0"/>
          </a:p>
        </p:txBody>
      </p:sp>
      <p:sp>
        <p:nvSpPr>
          <p:cNvPr id="3" name="Content Placeholder 2"/>
          <p:cNvSpPr>
            <a:spLocks noGrp="1"/>
          </p:cNvSpPr>
          <p:nvPr>
            <p:ph idx="1"/>
          </p:nvPr>
        </p:nvSpPr>
        <p:spPr/>
        <p:txBody>
          <a:bodyPr/>
          <a:lstStyle/>
          <a:p>
            <a:r>
              <a:rPr lang="en-IN" dirty="0" err="1"/>
              <a:t>sudo</a:t>
            </a:r>
            <a:r>
              <a:rPr lang="en-IN" dirty="0"/>
              <a:t> apt install </a:t>
            </a:r>
            <a:r>
              <a:rPr lang="en-IN" dirty="0" err="1" smtClean="0"/>
              <a:t>iptables</a:t>
            </a:r>
            <a:endParaRPr lang="en-IN" dirty="0" smtClean="0"/>
          </a:p>
          <a:p>
            <a:pPr marL="0" indent="0">
              <a:buNone/>
            </a:pPr>
            <a:r>
              <a:rPr lang="en-US" sz="3200" b="1" dirty="0" err="1"/>
              <a:t>iptables</a:t>
            </a:r>
            <a:r>
              <a:rPr lang="en-US" sz="3200" b="1" dirty="0"/>
              <a:t> Syntax and Options</a:t>
            </a:r>
          </a:p>
          <a:p>
            <a:r>
              <a:rPr lang="en-US" dirty="0"/>
              <a:t>An </a:t>
            </a:r>
            <a:r>
              <a:rPr lang="en-US" dirty="0" err="1"/>
              <a:t>iptables</a:t>
            </a:r>
            <a:r>
              <a:rPr lang="en-US" dirty="0"/>
              <a:t> command looks as </a:t>
            </a:r>
            <a:r>
              <a:rPr lang="en-US" dirty="0" smtClean="0"/>
              <a:t>follows:</a:t>
            </a:r>
          </a:p>
          <a:p>
            <a:pPr>
              <a:buFont typeface="Wingdings" panose="05000000000000000000" pitchFamily="2" charset="2"/>
              <a:buChar char="Ø"/>
            </a:pPr>
            <a:r>
              <a:rPr lang="en-US" dirty="0"/>
              <a:t>	</a:t>
            </a:r>
            <a:r>
              <a:rPr lang="en-US" u="sng" dirty="0" err="1" smtClean="0"/>
              <a:t>iptables</a:t>
            </a:r>
            <a:r>
              <a:rPr lang="en-US" u="sng" dirty="0" smtClean="0"/>
              <a:t> </a:t>
            </a:r>
            <a:r>
              <a:rPr lang="en-US" u="sng" dirty="0"/>
              <a:t>[options] [chain] [criteria] -j [target]</a:t>
            </a:r>
            <a:endParaRPr lang="en-IN" u="sng" dirty="0"/>
          </a:p>
        </p:txBody>
      </p:sp>
    </p:spTree>
    <p:extLst>
      <p:ext uri="{BB962C8B-B14F-4D97-AF65-F5344CB8AC3E}">
        <p14:creationId xmlns:p14="http://schemas.microsoft.com/office/powerpoint/2010/main" val="2362414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2837" y="404664"/>
            <a:ext cx="5883150" cy="6120680"/>
          </a:xfrm>
          <a:prstGeom prst="rect">
            <a:avLst/>
          </a:prstGeom>
        </p:spPr>
      </p:pic>
    </p:spTree>
    <p:extLst>
      <p:ext uri="{BB962C8B-B14F-4D97-AF65-F5344CB8AC3E}">
        <p14:creationId xmlns:p14="http://schemas.microsoft.com/office/powerpoint/2010/main" val="2220807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to Configure </a:t>
            </a:r>
            <a:r>
              <a:rPr lang="en-US" b="1" dirty="0" err="1"/>
              <a:t>iptables</a:t>
            </a:r>
            <a:r>
              <a:rPr lang="en-US" b="1" dirty="0"/>
              <a:t> on </a:t>
            </a:r>
            <a:r>
              <a:rPr lang="en-US" b="1" dirty="0" smtClean="0"/>
              <a:t>Linux</a:t>
            </a:r>
            <a:endParaRPr lang="en-IN" dirty="0"/>
          </a:p>
        </p:txBody>
      </p:sp>
      <p:sp>
        <p:nvSpPr>
          <p:cNvPr id="3" name="Content Placeholder 2"/>
          <p:cNvSpPr>
            <a:spLocks noGrp="1"/>
          </p:cNvSpPr>
          <p:nvPr>
            <p:ph idx="1"/>
          </p:nvPr>
        </p:nvSpPr>
        <p:spPr/>
        <p:txBody>
          <a:bodyPr>
            <a:normAutofit fontScale="92500" lnSpcReduction="10000"/>
          </a:bodyPr>
          <a:lstStyle/>
          <a:p>
            <a:r>
              <a:rPr lang="en-US" dirty="0"/>
              <a:t>The </a:t>
            </a:r>
            <a:r>
              <a:rPr lang="en-US" dirty="0" err="1"/>
              <a:t>iptables</a:t>
            </a:r>
            <a:r>
              <a:rPr lang="en-US" dirty="0"/>
              <a:t> command applies actions to the filters table by default. To use a different table, add the -t option followed by the table name (for example, use -t </a:t>
            </a:r>
            <a:r>
              <a:rPr lang="en-US" dirty="0" err="1"/>
              <a:t>nat</a:t>
            </a:r>
            <a:r>
              <a:rPr lang="en-US" dirty="0"/>
              <a:t> for the NAT table</a:t>
            </a:r>
            <a:r>
              <a:rPr lang="en-US" dirty="0" smtClean="0"/>
              <a:t>).</a:t>
            </a:r>
          </a:p>
          <a:p>
            <a:r>
              <a:rPr lang="en-IN" b="1" dirty="0"/>
              <a:t>View Current </a:t>
            </a:r>
            <a:r>
              <a:rPr lang="en-IN" b="1" dirty="0" smtClean="0"/>
              <a:t>Rules</a:t>
            </a:r>
          </a:p>
          <a:p>
            <a:pPr marL="0" indent="0">
              <a:buNone/>
            </a:pPr>
            <a:r>
              <a:rPr lang="en-IN" dirty="0"/>
              <a:t>	</a:t>
            </a:r>
            <a:r>
              <a:rPr lang="en-US" dirty="0"/>
              <a:t> To view the current rules, use the command with the -L option:</a:t>
            </a:r>
            <a:endParaRPr lang="en-IN" dirty="0"/>
          </a:p>
          <a:p>
            <a:pPr marL="0" indent="0">
              <a:buNone/>
            </a:pPr>
            <a:r>
              <a:rPr lang="en-IN" dirty="0"/>
              <a:t/>
            </a:r>
            <a:br>
              <a:rPr lang="en-IN" dirty="0"/>
            </a:br>
            <a:endParaRPr lang="en-US" dirty="0" smtClean="0"/>
          </a:p>
          <a:p>
            <a:pPr marL="0" indent="0">
              <a:buNone/>
            </a:pPr>
            <a:r>
              <a:rPr lang="en-US" dirty="0"/>
              <a:t>	</a:t>
            </a:r>
            <a:r>
              <a:rPr lang="en-US" dirty="0" err="1" smtClean="0"/>
              <a:t>sudo</a:t>
            </a:r>
            <a:r>
              <a:rPr lang="en-US" dirty="0" smtClean="0"/>
              <a:t> </a:t>
            </a:r>
            <a:r>
              <a:rPr lang="en-US" dirty="0" err="1" smtClean="0"/>
              <a:t>iptable</a:t>
            </a:r>
            <a:r>
              <a:rPr lang="en-US" dirty="0" smtClean="0"/>
              <a:t> –L</a:t>
            </a:r>
          </a:p>
          <a:p>
            <a:pPr marL="0" indent="0">
              <a:buNone/>
            </a:pPr>
            <a:endParaRPr lang="en-IN" dirty="0" smtClean="0"/>
          </a:p>
          <a:p>
            <a:pPr marL="0" indent="0">
              <a:buNone/>
            </a:pPr>
            <a:r>
              <a:rPr lang="en-IN" dirty="0" smtClean="0"/>
              <a:t>	</a:t>
            </a:r>
            <a:endParaRPr lang="en-IN" dirty="0"/>
          </a:p>
        </p:txBody>
      </p:sp>
      <p:pic>
        <p:nvPicPr>
          <p:cNvPr id="5" name="Picture 4"/>
          <p:cNvPicPr>
            <a:picLocks noChangeAspect="1"/>
          </p:cNvPicPr>
          <p:nvPr/>
        </p:nvPicPr>
        <p:blipFill>
          <a:blip r:embed="rId2"/>
          <a:stretch>
            <a:fillRect/>
          </a:stretch>
        </p:blipFill>
        <p:spPr>
          <a:xfrm>
            <a:off x="2205980" y="3720976"/>
            <a:ext cx="3188218" cy="432048"/>
          </a:xfrm>
          <a:prstGeom prst="rect">
            <a:avLst/>
          </a:prstGeom>
        </p:spPr>
      </p:pic>
      <p:pic>
        <p:nvPicPr>
          <p:cNvPr id="6" name="Picture 5"/>
          <p:cNvPicPr>
            <a:picLocks noChangeAspect="1"/>
          </p:cNvPicPr>
          <p:nvPr/>
        </p:nvPicPr>
        <p:blipFill>
          <a:blip r:embed="rId3"/>
          <a:stretch>
            <a:fillRect/>
          </a:stretch>
        </p:blipFill>
        <p:spPr>
          <a:xfrm>
            <a:off x="2205980" y="4149667"/>
            <a:ext cx="6190192" cy="1872208"/>
          </a:xfrm>
          <a:prstGeom prst="rect">
            <a:avLst/>
          </a:prstGeom>
        </p:spPr>
      </p:pic>
    </p:spTree>
    <p:extLst>
      <p:ext uri="{BB962C8B-B14F-4D97-AF65-F5344CB8AC3E}">
        <p14:creationId xmlns:p14="http://schemas.microsoft.com/office/powerpoint/2010/main" val="2400874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What is a firewall</a:t>
            </a:r>
            <a:endParaRPr lang="en-US" dirty="0"/>
          </a:p>
        </p:txBody>
      </p:sp>
      <p:sp>
        <p:nvSpPr>
          <p:cNvPr id="4" name="Content Placeholder 3"/>
          <p:cNvSpPr>
            <a:spLocks noGrp="1" noChangeArrowheads="1"/>
          </p:cNvSpPr>
          <p:nvPr>
            <p:ph idx="1"/>
          </p:nvPr>
        </p:nvSpPr>
        <p:spPr bwMode="auto">
          <a:xfrm>
            <a:off x="1218883" y="1844824"/>
            <a:ext cx="1058517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Security Barrier</a:t>
            </a:r>
            <a:r>
              <a:rPr kumimoji="0" lang="en-US" sz="1800" b="0" i="0" u="none" strike="noStrike" cap="none" normalizeH="0" baseline="0" dirty="0" smtClean="0">
                <a:ln>
                  <a:noFill/>
                </a:ln>
                <a:solidFill>
                  <a:schemeClr val="tx1"/>
                </a:solidFill>
                <a:effectLst/>
                <a:latin typeface="Arial" panose="020B0604020202020204" pitchFamily="34" charset="0"/>
              </a:rPr>
              <a:t>: A firewall acts as a barrier between a trusted internal network and untrusted 	external networks, like the internet.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Traffic Control</a:t>
            </a:r>
            <a:r>
              <a:rPr kumimoji="0" lang="en-US" sz="1800" b="0" i="0" u="none" strike="noStrike" cap="none" normalizeH="0" baseline="0" dirty="0" smtClean="0">
                <a:ln>
                  <a:noFill/>
                </a:ln>
                <a:solidFill>
                  <a:schemeClr val="tx1"/>
                </a:solidFill>
                <a:effectLst/>
                <a:latin typeface="Arial" panose="020B0604020202020204" pitchFamily="34" charset="0"/>
              </a:rPr>
              <a:t>: It monitors and controls incoming and outgoing network traffic based </a:t>
            </a:r>
          </a:p>
          <a:p>
            <a:pPr marL="0" marR="0" lvl="0" indent="0" algn="l" defTabSz="914400" rtl="0" eaLnBrk="0" fontAlgn="base" latinLnBrk="0" hangingPunct="0">
              <a:lnSpc>
                <a:spcPct val="100000"/>
              </a:lnSpc>
              <a:spcBef>
                <a:spcPct val="0"/>
              </a:spcBef>
              <a:spcAft>
                <a:spcPct val="0"/>
              </a:spcAft>
              <a:buClrTx/>
              <a:buSzTx/>
              <a:buNone/>
              <a:tabLst/>
            </a:pPr>
            <a:r>
              <a:rPr lang="en-US" sz="1800" dirty="0">
                <a:latin typeface="Arial" panose="020B0604020202020204" pitchFamily="34" charset="0"/>
              </a:rPr>
              <a:t>	</a:t>
            </a:r>
            <a:r>
              <a:rPr kumimoji="0" lang="en-US" sz="1800" b="0" i="0" u="none" strike="noStrike" cap="none" normalizeH="0" baseline="0" dirty="0" smtClean="0">
                <a:ln>
                  <a:noFill/>
                </a:ln>
                <a:solidFill>
                  <a:schemeClr val="tx1"/>
                </a:solidFill>
                <a:effectLst/>
                <a:latin typeface="Arial" panose="020B0604020202020204" pitchFamily="34" charset="0"/>
              </a:rPr>
              <a:t>on predefined security rules.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Protection Levels</a:t>
            </a:r>
            <a:r>
              <a:rPr kumimoji="0" lang="en-US" sz="1800" b="0" i="0" u="none" strike="noStrike" cap="none" normalizeH="0" baseline="0" dirty="0" smtClean="0">
                <a:ln>
                  <a:noFill/>
                </a:ln>
                <a:solidFill>
                  <a:schemeClr val="tx1"/>
                </a:solidFill>
                <a:effectLst/>
                <a:latin typeface="Arial" panose="020B0604020202020204" pitchFamily="34" charset="0"/>
              </a:rPr>
              <a:t>: Firewalls provide different levels of protection, from basic packet filtering to more </a:t>
            </a:r>
          </a:p>
          <a:p>
            <a:pPr marL="0" marR="0" lvl="0" indent="0" algn="l" defTabSz="914400" rtl="0" eaLnBrk="0" fontAlgn="base" latinLnBrk="0" hangingPunct="0">
              <a:lnSpc>
                <a:spcPct val="100000"/>
              </a:lnSpc>
              <a:spcBef>
                <a:spcPct val="0"/>
              </a:spcBef>
              <a:spcAft>
                <a:spcPct val="0"/>
              </a:spcAft>
              <a:buClrTx/>
              <a:buSzTx/>
              <a:buNone/>
              <a:tabLst/>
            </a:pPr>
            <a:r>
              <a:rPr lang="en-US" sz="1800" dirty="0">
                <a:latin typeface="Arial" panose="020B0604020202020204" pitchFamily="34" charset="0"/>
              </a:rPr>
              <a:t>	</a:t>
            </a:r>
            <a:r>
              <a:rPr kumimoji="0" lang="en-US" sz="1800" b="0" i="0" u="none" strike="noStrike" cap="none" normalizeH="0" baseline="0" dirty="0" smtClean="0">
                <a:ln>
                  <a:noFill/>
                </a:ln>
                <a:solidFill>
                  <a:schemeClr val="tx1"/>
                </a:solidFill>
                <a:effectLst/>
                <a:latin typeface="Arial" panose="020B0604020202020204" pitchFamily="34" charset="0"/>
              </a:rPr>
              <a:t>advanced </a:t>
            </a:r>
            <a:r>
              <a:rPr kumimoji="0" lang="en-US" sz="1800" b="0" i="0" u="none" strike="noStrike" cap="none" normalizeH="0" baseline="0" dirty="0" err="1" smtClean="0">
                <a:ln>
                  <a:noFill/>
                </a:ln>
                <a:solidFill>
                  <a:schemeClr val="tx1"/>
                </a:solidFill>
                <a:effectLst/>
                <a:latin typeface="Arial" panose="020B0604020202020204" pitchFamily="34" charset="0"/>
              </a:rPr>
              <a:t>stateful</a:t>
            </a:r>
            <a:r>
              <a:rPr kumimoji="0" lang="en-US" sz="1800" b="0" i="0" u="none" strike="noStrike" cap="none" normalizeH="0" baseline="0" dirty="0" smtClean="0">
                <a:ln>
                  <a:noFill/>
                </a:ln>
                <a:solidFill>
                  <a:schemeClr val="tx1"/>
                </a:solidFill>
                <a:effectLst/>
                <a:latin typeface="Arial" panose="020B0604020202020204" pitchFamily="34" charset="0"/>
              </a:rPr>
              <a:t> inspection and application layer filtering.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Prevents Unauthorized Access</a:t>
            </a:r>
            <a:r>
              <a:rPr kumimoji="0" lang="en-US" sz="1800" b="0" i="0" u="none" strike="noStrike" cap="none" normalizeH="0" baseline="0" dirty="0" smtClean="0">
                <a:ln>
                  <a:noFill/>
                </a:ln>
                <a:solidFill>
                  <a:schemeClr val="tx1"/>
                </a:solidFill>
                <a:effectLst/>
                <a:latin typeface="Arial" panose="020B0604020202020204" pitchFamily="34" charset="0"/>
              </a:rPr>
              <a:t>: It prevents unauthorized users and malicious software from </a:t>
            </a:r>
          </a:p>
          <a:p>
            <a:pPr marL="0" marR="0" lvl="0" indent="0" algn="l" defTabSz="914400" rtl="0" eaLnBrk="0" fontAlgn="base" latinLnBrk="0" hangingPunct="0">
              <a:lnSpc>
                <a:spcPct val="100000"/>
              </a:lnSpc>
              <a:spcBef>
                <a:spcPct val="0"/>
              </a:spcBef>
              <a:spcAft>
                <a:spcPct val="0"/>
              </a:spcAft>
              <a:buClrTx/>
              <a:buSzTx/>
              <a:buNone/>
              <a:tabLst/>
            </a:pPr>
            <a:r>
              <a:rPr lang="en-US" sz="1800" dirty="0">
                <a:latin typeface="Arial" panose="020B0604020202020204" pitchFamily="34" charset="0"/>
              </a:rPr>
              <a:t>	</a:t>
            </a:r>
            <a:r>
              <a:rPr kumimoji="0" lang="en-US" sz="1800" b="0" i="0" u="none" strike="noStrike" cap="none" normalizeH="0" baseline="0" dirty="0" smtClean="0">
                <a:ln>
                  <a:noFill/>
                </a:ln>
                <a:solidFill>
                  <a:schemeClr val="tx1"/>
                </a:solidFill>
                <a:effectLst/>
                <a:latin typeface="Arial" panose="020B0604020202020204" pitchFamily="34" charset="0"/>
              </a:rPr>
              <a:t>accessing private networks or devices.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Network Security Essential</a:t>
            </a:r>
            <a:r>
              <a:rPr kumimoji="0" lang="en-US" sz="1800" b="0" i="0" u="none" strike="noStrike" cap="none" normalizeH="0" baseline="0" dirty="0" smtClean="0">
                <a:ln>
                  <a:noFill/>
                </a:ln>
                <a:solidFill>
                  <a:schemeClr val="tx1"/>
                </a:solidFill>
                <a:effectLst/>
                <a:latin typeface="Arial" panose="020B0604020202020204" pitchFamily="34" charset="0"/>
              </a:rPr>
              <a:t>: Firewalls are essential for network security, helping to defend against</a:t>
            </a:r>
          </a:p>
          <a:p>
            <a:pPr marL="0" marR="0" lvl="0" indent="0" algn="l" defTabSz="914400" rtl="0" eaLnBrk="0" fontAlgn="base" latinLnBrk="0" hangingPunct="0">
              <a:lnSpc>
                <a:spcPct val="100000"/>
              </a:lnSpc>
              <a:spcBef>
                <a:spcPct val="0"/>
              </a:spcBef>
              <a:spcAft>
                <a:spcPct val="0"/>
              </a:spcAft>
              <a:buClrTx/>
              <a:buSzTx/>
              <a:buNone/>
              <a:tabLst/>
            </a:pPr>
            <a:r>
              <a:rPr lang="en-US" sz="1800" dirty="0">
                <a:latin typeface="Arial" panose="020B0604020202020204" pitchFamily="34" charset="0"/>
              </a:rPr>
              <a:t>	</a:t>
            </a:r>
            <a:r>
              <a:rPr kumimoji="0" lang="en-US" sz="1800" b="0" i="0" u="none" strike="noStrike" cap="none" normalizeH="0" baseline="0" dirty="0" smtClean="0">
                <a:ln>
                  <a:noFill/>
                </a:ln>
                <a:solidFill>
                  <a:schemeClr val="tx1"/>
                </a:solidFill>
                <a:effectLst/>
                <a:latin typeface="Arial" panose="020B0604020202020204" pitchFamily="34" charset="0"/>
              </a:rPr>
              <a:t> various cyber threats such as hacking attempts, malware, and data breaches.</a:t>
            </a:r>
          </a:p>
        </p:txBody>
      </p:sp>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Loopback </a:t>
            </a:r>
            <a:r>
              <a:rPr lang="en-US" dirty="0" smtClean="0"/>
              <a:t>Traffic</a:t>
            </a:r>
            <a:endParaRPr lang="en-IN" dirty="0"/>
          </a:p>
        </p:txBody>
      </p:sp>
      <p:sp>
        <p:nvSpPr>
          <p:cNvPr id="3" name="Content Placeholder 2"/>
          <p:cNvSpPr>
            <a:spLocks noGrp="1"/>
          </p:cNvSpPr>
          <p:nvPr>
            <p:ph idx="1"/>
          </p:nvPr>
        </p:nvSpPr>
        <p:spPr/>
        <p:txBody>
          <a:bodyPr/>
          <a:lstStyle/>
          <a:p>
            <a:r>
              <a:rPr lang="en-US" dirty="0" smtClean="0"/>
              <a:t>Allowing </a:t>
            </a:r>
            <a:r>
              <a:rPr lang="en-US" dirty="0"/>
              <a:t>traffic from your system (</a:t>
            </a:r>
            <a:r>
              <a:rPr lang="en-US" dirty="0" err="1"/>
              <a:t>localhost</a:t>
            </a:r>
            <a:r>
              <a:rPr lang="en-US" dirty="0"/>
              <a:t>) is secure and allows applications to communicate with the </a:t>
            </a:r>
            <a:r>
              <a:rPr lang="en-US" dirty="0" err="1"/>
              <a:t>localhost</a:t>
            </a:r>
            <a:r>
              <a:rPr lang="en-US" dirty="0"/>
              <a:t> interface. Enter the following to append the INPUT chain:</a:t>
            </a:r>
          </a:p>
          <a:p>
            <a:pPr marL="0" indent="0">
              <a:buNone/>
            </a:pPr>
            <a:r>
              <a:rPr lang="en-US" dirty="0" smtClean="0"/>
              <a:t>	</a:t>
            </a:r>
            <a:r>
              <a:rPr lang="en-US" dirty="0" err="1" smtClean="0"/>
              <a:t>sudo</a:t>
            </a:r>
            <a:r>
              <a:rPr lang="en-US" dirty="0" smtClean="0"/>
              <a:t> </a:t>
            </a:r>
            <a:r>
              <a:rPr lang="en-US" dirty="0" err="1" smtClean="0"/>
              <a:t>iptables</a:t>
            </a:r>
            <a:r>
              <a:rPr lang="en-US" dirty="0" smtClean="0"/>
              <a:t> </a:t>
            </a:r>
            <a:r>
              <a:rPr lang="en-US" dirty="0"/>
              <a:t>-A INPUT -</a:t>
            </a:r>
            <a:r>
              <a:rPr lang="en-US" dirty="0" err="1"/>
              <a:t>i</a:t>
            </a:r>
            <a:r>
              <a:rPr lang="en-US" dirty="0"/>
              <a:t> lo -j ACCEPT</a:t>
            </a:r>
            <a:endParaRPr lang="en-IN" dirty="0"/>
          </a:p>
        </p:txBody>
      </p:sp>
      <p:pic>
        <p:nvPicPr>
          <p:cNvPr id="4" name="Picture 3"/>
          <p:cNvPicPr>
            <a:picLocks noChangeAspect="1"/>
          </p:cNvPicPr>
          <p:nvPr/>
        </p:nvPicPr>
        <p:blipFill>
          <a:blip r:embed="rId2"/>
          <a:stretch>
            <a:fillRect/>
          </a:stretch>
        </p:blipFill>
        <p:spPr>
          <a:xfrm>
            <a:off x="2205980" y="3533105"/>
            <a:ext cx="5555788" cy="687983"/>
          </a:xfrm>
          <a:prstGeom prst="rect">
            <a:avLst/>
          </a:prstGeom>
        </p:spPr>
      </p:pic>
      <p:pic>
        <p:nvPicPr>
          <p:cNvPr id="5" name="Picture 4"/>
          <p:cNvPicPr>
            <a:picLocks noChangeAspect="1"/>
          </p:cNvPicPr>
          <p:nvPr/>
        </p:nvPicPr>
        <p:blipFill>
          <a:blip r:embed="rId3"/>
          <a:stretch>
            <a:fillRect/>
          </a:stretch>
        </p:blipFill>
        <p:spPr>
          <a:xfrm>
            <a:off x="2222924" y="4221088"/>
            <a:ext cx="5548536" cy="1849512"/>
          </a:xfrm>
          <a:prstGeom prst="rect">
            <a:avLst/>
          </a:prstGeom>
        </p:spPr>
      </p:pic>
    </p:spTree>
    <p:extLst>
      <p:ext uri="{BB962C8B-B14F-4D97-AF65-F5344CB8AC3E}">
        <p14:creationId xmlns:p14="http://schemas.microsoft.com/office/powerpoint/2010/main" val="3989131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 Traffic for Specific Services</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IN" dirty="0"/>
              <a:t>Allow HTTP web traffic</a:t>
            </a:r>
            <a:r>
              <a:rPr lang="en-IN" dirty="0" smtClean="0"/>
              <a:t>:</a:t>
            </a:r>
          </a:p>
          <a:p>
            <a:pPr marL="0" indent="0">
              <a:buNone/>
            </a:pPr>
            <a:r>
              <a:rPr lang="en-IN" sz="2000" dirty="0"/>
              <a:t>	</a:t>
            </a:r>
            <a:r>
              <a:rPr lang="en-IN" sz="2000" dirty="0" err="1"/>
              <a:t>sudo</a:t>
            </a:r>
            <a:r>
              <a:rPr lang="en-IN" sz="2000" dirty="0"/>
              <a:t> </a:t>
            </a:r>
            <a:r>
              <a:rPr lang="en-IN" sz="2000" dirty="0" err="1"/>
              <a:t>iptables</a:t>
            </a:r>
            <a:r>
              <a:rPr lang="en-IN" sz="2000" dirty="0"/>
              <a:t> -A INPUT -p </a:t>
            </a:r>
            <a:r>
              <a:rPr lang="en-IN" sz="2000" dirty="0" err="1"/>
              <a:t>tcp</a:t>
            </a:r>
            <a:r>
              <a:rPr lang="en-IN" sz="2000" dirty="0"/>
              <a:t> --</a:t>
            </a:r>
            <a:r>
              <a:rPr lang="en-IN" sz="2000" dirty="0" err="1"/>
              <a:t>dport</a:t>
            </a:r>
            <a:r>
              <a:rPr lang="en-IN" sz="2000" dirty="0"/>
              <a:t> 80 -j </a:t>
            </a:r>
            <a:r>
              <a:rPr lang="en-IN" sz="2000" dirty="0" smtClean="0"/>
              <a:t>ACCEPT</a:t>
            </a:r>
          </a:p>
          <a:p>
            <a:pPr marL="0" indent="0">
              <a:buNone/>
            </a:pPr>
            <a:r>
              <a:rPr lang="en-IN" dirty="0" smtClean="0"/>
              <a:t>2</a:t>
            </a:r>
            <a:r>
              <a:rPr lang="en-IN" dirty="0"/>
              <a:t>. Allow only incoming SSH (Secure Shell) traffic:</a:t>
            </a:r>
          </a:p>
          <a:p>
            <a:pPr marL="0" indent="0">
              <a:buNone/>
            </a:pPr>
            <a:r>
              <a:rPr lang="en-IN" sz="2000" dirty="0" smtClean="0"/>
              <a:t>	</a:t>
            </a:r>
            <a:r>
              <a:rPr lang="en-IN" sz="2000" dirty="0" err="1" smtClean="0"/>
              <a:t>sudo</a:t>
            </a:r>
            <a:r>
              <a:rPr lang="en-IN" sz="2000" dirty="0" smtClean="0"/>
              <a:t> </a:t>
            </a:r>
            <a:r>
              <a:rPr lang="en-IN" sz="2000" dirty="0" err="1"/>
              <a:t>iptables</a:t>
            </a:r>
            <a:r>
              <a:rPr lang="en-IN" sz="2000" dirty="0"/>
              <a:t> -A INPUT -p </a:t>
            </a:r>
            <a:r>
              <a:rPr lang="en-IN" sz="2000" dirty="0" err="1"/>
              <a:t>tcp</a:t>
            </a:r>
            <a:r>
              <a:rPr lang="en-IN" sz="2000" dirty="0"/>
              <a:t> --</a:t>
            </a:r>
            <a:r>
              <a:rPr lang="en-IN" sz="2000" dirty="0" err="1"/>
              <a:t>dport</a:t>
            </a:r>
            <a:r>
              <a:rPr lang="en-IN" sz="2000" dirty="0"/>
              <a:t> 22 -j ACCEPT</a:t>
            </a:r>
          </a:p>
          <a:p>
            <a:pPr marL="0" indent="0">
              <a:buNone/>
            </a:pPr>
            <a:r>
              <a:rPr lang="en-IN" dirty="0" smtClean="0"/>
              <a:t>3. Allow </a:t>
            </a:r>
            <a:r>
              <a:rPr lang="en-IN" dirty="0"/>
              <a:t>HTTPS </a:t>
            </a:r>
            <a:r>
              <a:rPr lang="en-IN" dirty="0" smtClean="0"/>
              <a:t>traffic:</a:t>
            </a:r>
          </a:p>
          <a:p>
            <a:pPr marL="0" indent="0">
              <a:buNone/>
            </a:pPr>
            <a:r>
              <a:rPr lang="en-IN" sz="2000" dirty="0"/>
              <a:t>	</a:t>
            </a:r>
            <a:r>
              <a:rPr lang="en-IN" sz="2000" dirty="0" err="1" smtClean="0"/>
              <a:t>sudo</a:t>
            </a:r>
            <a:r>
              <a:rPr lang="en-IN" sz="2000" dirty="0" smtClean="0"/>
              <a:t> </a:t>
            </a:r>
            <a:r>
              <a:rPr lang="en-IN" sz="2000" dirty="0" err="1"/>
              <a:t>iptables</a:t>
            </a:r>
            <a:r>
              <a:rPr lang="en-IN" sz="2000" dirty="0"/>
              <a:t> -A INPUT -p </a:t>
            </a:r>
            <a:r>
              <a:rPr lang="en-IN" sz="2000" dirty="0" err="1"/>
              <a:t>tcp</a:t>
            </a:r>
            <a:r>
              <a:rPr lang="en-IN" sz="2000" dirty="0"/>
              <a:t> --</a:t>
            </a:r>
            <a:r>
              <a:rPr lang="en-IN" sz="2000" dirty="0" err="1"/>
              <a:t>dport</a:t>
            </a:r>
            <a:r>
              <a:rPr lang="en-IN" sz="2000" dirty="0"/>
              <a:t> 443 -j ACCEPT</a:t>
            </a:r>
          </a:p>
        </p:txBody>
      </p:sp>
    </p:spTree>
    <p:extLst>
      <p:ext uri="{BB962C8B-B14F-4D97-AF65-F5344CB8AC3E}">
        <p14:creationId xmlns:p14="http://schemas.microsoft.com/office/powerpoint/2010/main" val="3413768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Control Traffic by IP Address</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Accept all traffic from an IP address</a:t>
            </a:r>
            <a:r>
              <a:rPr lang="en-US" dirty="0" smtClean="0"/>
              <a:t>:</a:t>
            </a:r>
          </a:p>
          <a:p>
            <a:pPr marL="0" indent="0">
              <a:buNone/>
            </a:pPr>
            <a:r>
              <a:rPr lang="en-US" sz="2000" dirty="0" smtClean="0"/>
              <a:t>	</a:t>
            </a:r>
            <a:r>
              <a:rPr lang="en-US" sz="2000" dirty="0" err="1" smtClean="0"/>
              <a:t>sudo</a:t>
            </a:r>
            <a:r>
              <a:rPr lang="en-US" sz="2000" dirty="0" smtClean="0"/>
              <a:t> </a:t>
            </a:r>
            <a:r>
              <a:rPr lang="en-US" sz="2000" dirty="0" err="1"/>
              <a:t>iptables</a:t>
            </a:r>
            <a:r>
              <a:rPr lang="en-US" sz="2000" dirty="0"/>
              <a:t> -A INPUT -s [IP-address] -j ACCEPT</a:t>
            </a:r>
          </a:p>
          <a:p>
            <a:pPr marL="0" indent="0">
              <a:buNone/>
            </a:pPr>
            <a:r>
              <a:rPr lang="en-IN" dirty="0" smtClean="0"/>
              <a:t>2</a:t>
            </a:r>
            <a:r>
              <a:rPr lang="en-IN" dirty="0"/>
              <a:t>. </a:t>
            </a:r>
            <a:r>
              <a:rPr lang="en-US" dirty="0"/>
              <a:t>Drop traffic from an IP address</a:t>
            </a:r>
            <a:r>
              <a:rPr lang="en-US" dirty="0" smtClean="0"/>
              <a:t>:</a:t>
            </a:r>
          </a:p>
          <a:p>
            <a:pPr marL="0" indent="0">
              <a:buNone/>
            </a:pPr>
            <a:r>
              <a:rPr lang="en-US" sz="2000" dirty="0" smtClean="0"/>
              <a:t>	</a:t>
            </a:r>
            <a:r>
              <a:rPr lang="en-US" sz="2000" dirty="0" err="1" smtClean="0"/>
              <a:t>sudo</a:t>
            </a:r>
            <a:r>
              <a:rPr lang="en-US" sz="2000" dirty="0" smtClean="0"/>
              <a:t> </a:t>
            </a:r>
            <a:r>
              <a:rPr lang="en-US" sz="2000" dirty="0" err="1"/>
              <a:t>iptables</a:t>
            </a:r>
            <a:r>
              <a:rPr lang="en-US" sz="2000" dirty="0"/>
              <a:t> -A INPUT -s [IP-address] -j DROP</a:t>
            </a:r>
          </a:p>
          <a:p>
            <a:pPr marL="0" indent="0">
              <a:buNone/>
            </a:pPr>
            <a:r>
              <a:rPr lang="en-IN" dirty="0" smtClean="0"/>
              <a:t>3. </a:t>
            </a:r>
            <a:r>
              <a:rPr lang="en-US" dirty="0"/>
              <a:t>Reject traffic from an IP address </a:t>
            </a:r>
            <a:r>
              <a:rPr lang="en-US" dirty="0" smtClean="0"/>
              <a:t>range</a:t>
            </a:r>
            <a:r>
              <a:rPr lang="en-IN" dirty="0" smtClean="0"/>
              <a:t>:</a:t>
            </a:r>
          </a:p>
          <a:p>
            <a:pPr marL="0" indent="0">
              <a:buNone/>
            </a:pPr>
            <a:r>
              <a:rPr lang="en-IN" sz="2000" dirty="0"/>
              <a:t>	</a:t>
            </a:r>
            <a:r>
              <a:rPr lang="en-US" sz="2000" dirty="0" err="1"/>
              <a:t>sudo</a:t>
            </a:r>
            <a:r>
              <a:rPr lang="en-US" sz="2000" dirty="0"/>
              <a:t> </a:t>
            </a:r>
            <a:r>
              <a:rPr lang="en-US" sz="2000" dirty="0" err="1"/>
              <a:t>iptables</a:t>
            </a:r>
            <a:r>
              <a:rPr lang="en-US" sz="2000" dirty="0"/>
              <a:t> -A INPUT -m </a:t>
            </a:r>
            <a:r>
              <a:rPr lang="en-US" sz="2000" dirty="0" err="1"/>
              <a:t>iprange</a:t>
            </a:r>
            <a:r>
              <a:rPr lang="en-US" sz="2000" dirty="0"/>
              <a:t> --</a:t>
            </a:r>
            <a:r>
              <a:rPr lang="en-US" sz="2000" dirty="0" err="1"/>
              <a:t>src</a:t>
            </a:r>
            <a:r>
              <a:rPr lang="en-US" sz="2000" dirty="0"/>
              <a:t>-range [IP-address-range] -j REJECT</a:t>
            </a:r>
            <a:endParaRPr lang="en-US" sz="2000" dirty="0" smtClean="0"/>
          </a:p>
        </p:txBody>
      </p:sp>
    </p:spTree>
    <p:extLst>
      <p:ext uri="{BB962C8B-B14F-4D97-AF65-F5344CB8AC3E}">
        <p14:creationId xmlns:p14="http://schemas.microsoft.com/office/powerpoint/2010/main" val="3447433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All Incoming Traffic Except SSH</a:t>
            </a:r>
            <a:br>
              <a:rPr lang="en-US" dirty="0"/>
            </a:br>
            <a:endParaRPr lang="en-IN" dirty="0"/>
          </a:p>
        </p:txBody>
      </p:sp>
      <p:sp>
        <p:nvSpPr>
          <p:cNvPr id="3" name="Content Placeholder 2"/>
          <p:cNvSpPr>
            <a:spLocks noGrp="1"/>
          </p:cNvSpPr>
          <p:nvPr>
            <p:ph idx="1"/>
          </p:nvPr>
        </p:nvSpPr>
        <p:spPr/>
        <p:txBody>
          <a:bodyPr>
            <a:noAutofit/>
          </a:bodyPr>
          <a:lstStyle/>
          <a:p>
            <a:r>
              <a:rPr lang="en-US" sz="2000" dirty="0" smtClean="0"/>
              <a:t>To </a:t>
            </a:r>
            <a:r>
              <a:rPr lang="en-US" sz="2000" dirty="0"/>
              <a:t>block all incoming traffic, except for SSH connections, do the following:</a:t>
            </a:r>
          </a:p>
          <a:p>
            <a:pPr marL="0" indent="0">
              <a:buNone/>
            </a:pPr>
            <a:r>
              <a:rPr lang="en-US" sz="2000" dirty="0" smtClean="0"/>
              <a:t>1</a:t>
            </a:r>
            <a:r>
              <a:rPr lang="en-US" sz="2000" dirty="0"/>
              <a:t>. Set the default policy for the INPUT chain to DROP:</a:t>
            </a:r>
          </a:p>
          <a:p>
            <a:pPr marL="0" indent="0">
              <a:buNone/>
            </a:pPr>
            <a:r>
              <a:rPr lang="en-US" sz="2000" dirty="0" smtClean="0"/>
              <a:t>	</a:t>
            </a:r>
            <a:r>
              <a:rPr lang="en-US" sz="2000" dirty="0" err="1" smtClean="0"/>
              <a:t>sudo</a:t>
            </a:r>
            <a:r>
              <a:rPr lang="en-US" sz="2000" dirty="0" smtClean="0"/>
              <a:t> </a:t>
            </a:r>
            <a:r>
              <a:rPr lang="en-US" sz="2000" dirty="0" err="1"/>
              <a:t>iptables</a:t>
            </a:r>
            <a:r>
              <a:rPr lang="en-US" sz="2000" dirty="0"/>
              <a:t> -P INPUT </a:t>
            </a:r>
            <a:r>
              <a:rPr lang="en-US" sz="2000" dirty="0" smtClean="0"/>
              <a:t>DROP</a:t>
            </a:r>
            <a:endParaRPr lang="en-US" sz="2000" dirty="0"/>
          </a:p>
          <a:p>
            <a:pPr marL="0" indent="0">
              <a:buNone/>
            </a:pPr>
            <a:r>
              <a:rPr lang="en-US" sz="2000" dirty="0"/>
              <a:t>2. Allow SSH </a:t>
            </a:r>
            <a:r>
              <a:rPr lang="en-US" sz="2000" dirty="0" smtClean="0"/>
              <a:t>connections:</a:t>
            </a:r>
          </a:p>
          <a:p>
            <a:pPr marL="0" indent="0">
              <a:buNone/>
            </a:pPr>
            <a:r>
              <a:rPr lang="en-US" sz="2000" dirty="0"/>
              <a:t>	</a:t>
            </a:r>
            <a:r>
              <a:rPr lang="en-US" sz="2000" dirty="0" err="1" smtClean="0"/>
              <a:t>sudo</a:t>
            </a:r>
            <a:r>
              <a:rPr lang="en-US" sz="2000" dirty="0" smtClean="0"/>
              <a:t> </a:t>
            </a:r>
            <a:r>
              <a:rPr lang="en-US" sz="2000" dirty="0" err="1"/>
              <a:t>iptables</a:t>
            </a:r>
            <a:r>
              <a:rPr lang="en-US" sz="2000" dirty="0"/>
              <a:t> -A INPUT -p </a:t>
            </a:r>
            <a:r>
              <a:rPr lang="en-US" sz="2000" dirty="0" err="1"/>
              <a:t>tcp</a:t>
            </a:r>
            <a:r>
              <a:rPr lang="en-US" sz="2000" dirty="0"/>
              <a:t> --</a:t>
            </a:r>
            <a:r>
              <a:rPr lang="en-US" sz="2000" dirty="0" err="1"/>
              <a:t>dport</a:t>
            </a:r>
            <a:r>
              <a:rPr lang="en-US" sz="2000" dirty="0"/>
              <a:t> 22 -j </a:t>
            </a:r>
            <a:r>
              <a:rPr lang="en-US" sz="2000" dirty="0" smtClean="0"/>
              <a:t>ACCEPT</a:t>
            </a:r>
            <a:endParaRPr lang="en-US" sz="2000" dirty="0"/>
          </a:p>
          <a:p>
            <a:pPr marL="0" indent="0">
              <a:buNone/>
            </a:pPr>
            <a:r>
              <a:rPr lang="en-US" sz="2000" dirty="0"/>
              <a:t>3. Allow related and established connections:</a:t>
            </a:r>
          </a:p>
          <a:p>
            <a:pPr marL="0" indent="0">
              <a:buNone/>
            </a:pPr>
            <a:r>
              <a:rPr lang="en-US" sz="2000" dirty="0" smtClean="0"/>
              <a:t>	</a:t>
            </a:r>
            <a:r>
              <a:rPr lang="en-US" sz="2000" dirty="0" err="1" smtClean="0"/>
              <a:t>sudo</a:t>
            </a:r>
            <a:r>
              <a:rPr lang="en-US" sz="2000" dirty="0" smtClean="0"/>
              <a:t> </a:t>
            </a:r>
            <a:r>
              <a:rPr lang="en-US" sz="2000" dirty="0" err="1"/>
              <a:t>iptables</a:t>
            </a:r>
            <a:r>
              <a:rPr lang="en-US" sz="2000" dirty="0"/>
              <a:t> -A INPUT -m state --state ESTABLISHED,RELATED -j ACCEPT</a:t>
            </a:r>
            <a:endParaRPr lang="en-IN" sz="2000" dirty="0"/>
          </a:p>
        </p:txBody>
      </p:sp>
    </p:spTree>
    <p:extLst>
      <p:ext uri="{BB962C8B-B14F-4D97-AF65-F5344CB8AC3E}">
        <p14:creationId xmlns:p14="http://schemas.microsoft.com/office/powerpoint/2010/main" val="1513163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a Firewall?</a:t>
            </a:r>
            <a:endParaRPr lang="en-US" dirty="0"/>
          </a:p>
        </p:txBody>
      </p:sp>
      <p:sp>
        <p:nvSpPr>
          <p:cNvPr id="3" name="Content Placeholder 2"/>
          <p:cNvSpPr>
            <a:spLocks noGrp="1"/>
          </p:cNvSpPr>
          <p:nvPr>
            <p:ph idx="1"/>
          </p:nvPr>
        </p:nvSpPr>
        <p:spPr/>
        <p:txBody>
          <a:bodyPr/>
          <a:lstStyle/>
          <a:p>
            <a:r>
              <a:rPr lang="en-US" dirty="0"/>
              <a:t>A firewall is a specialized network security device that acts as a barrier between a trusted internal network and untrusted external networks, such as the internet</a:t>
            </a:r>
            <a:r>
              <a:rPr lang="en-US" dirty="0" smtClean="0"/>
              <a:t>.</a:t>
            </a:r>
          </a:p>
          <a:p>
            <a:r>
              <a:rPr lang="en-US" dirty="0" smtClean="0"/>
              <a:t> </a:t>
            </a:r>
            <a:r>
              <a:rPr lang="en-US" dirty="0"/>
              <a:t>It inspects all incoming and outgoing traffic and applies predefined security rules to determine whether to allow or block specific data packets. </a:t>
            </a:r>
            <a:endParaRPr lang="en-US" dirty="0" smtClean="0"/>
          </a:p>
          <a:p>
            <a:r>
              <a:rPr lang="en-US" dirty="0" smtClean="0"/>
              <a:t>This </a:t>
            </a:r>
            <a:r>
              <a:rPr lang="en-US" dirty="0"/>
              <a:t>proactive approach helps organizations enforce security policies, mitigate risks from potential cyber threats, and maintain the confidentiality and availability of their network resources</a:t>
            </a:r>
            <a:endParaRPr lang="en-IN" dirty="0"/>
          </a:p>
        </p:txBody>
      </p:sp>
    </p:spTree>
    <p:extLst>
      <p:ext uri="{BB962C8B-B14F-4D97-AF65-F5344CB8AC3E}">
        <p14:creationId xmlns:p14="http://schemas.microsoft.com/office/powerpoint/2010/main" val="381987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Firewall Terminology</a:t>
            </a:r>
            <a:endParaRPr lang="en-US" dirty="0"/>
          </a:p>
        </p:txBody>
      </p:sp>
      <p:sp>
        <p:nvSpPr>
          <p:cNvPr id="3" name="Content Placeholder 2"/>
          <p:cNvSpPr>
            <a:spLocks noGrp="1"/>
          </p:cNvSpPr>
          <p:nvPr>
            <p:ph idx="1"/>
          </p:nvPr>
        </p:nvSpPr>
        <p:spPr/>
        <p:txBody>
          <a:bodyPr>
            <a:normAutofit fontScale="92500" lnSpcReduction="10000"/>
          </a:bodyPr>
          <a:lstStyle/>
          <a:p>
            <a:r>
              <a:rPr lang="en-US" dirty="0"/>
              <a:t>Understanding firewall terminology is crucial for effective network security management. </a:t>
            </a:r>
            <a:endParaRPr lang="en-US" dirty="0" smtClean="0"/>
          </a:p>
          <a:p>
            <a:r>
              <a:rPr lang="en-US" dirty="0" smtClean="0"/>
              <a:t>Key </a:t>
            </a:r>
            <a:r>
              <a:rPr lang="en-US" dirty="0"/>
              <a:t>terms include packet filtering, where data packets are inspected and either permitted or denied based on predefined rules. </a:t>
            </a:r>
            <a:endParaRPr lang="en-US" dirty="0" smtClean="0"/>
          </a:p>
          <a:p>
            <a:r>
              <a:rPr lang="en-US" dirty="0" err="1" smtClean="0"/>
              <a:t>Stateful</a:t>
            </a:r>
            <a:r>
              <a:rPr lang="en-US" dirty="0" smtClean="0"/>
              <a:t> </a:t>
            </a:r>
            <a:r>
              <a:rPr lang="en-US" dirty="0"/>
              <a:t>inspection enhances security by monitoring the state of active connections and validating incoming packets against established sessions. </a:t>
            </a:r>
            <a:endParaRPr lang="en-US" dirty="0" smtClean="0"/>
          </a:p>
          <a:p>
            <a:r>
              <a:rPr lang="en-US" dirty="0" smtClean="0"/>
              <a:t>Access </a:t>
            </a:r>
            <a:r>
              <a:rPr lang="en-US" dirty="0"/>
              <a:t>Control Lists (ACLs) are rules defining which traffic is allowed or blocked based on criteria such as IP addresses, ports, and protocols</a:t>
            </a:r>
            <a:r>
              <a:rPr lang="en-US" dirty="0" smtClean="0"/>
              <a:t>.</a:t>
            </a:r>
          </a:p>
          <a:p>
            <a:r>
              <a:rPr lang="en-US" dirty="0" smtClean="0"/>
              <a:t> </a:t>
            </a:r>
            <a:r>
              <a:rPr lang="en-US" dirty="0"/>
              <a:t>The Demilitarized Zone (DMZ) is a network segment that isolates publicly accessible servers from the internal network, offering an additional layer of protection."</a:t>
            </a:r>
            <a:endParaRPr lang="en-IN" dirty="0"/>
          </a:p>
        </p:txBody>
      </p:sp>
    </p:spTree>
    <p:extLst>
      <p:ext uri="{BB962C8B-B14F-4D97-AF65-F5344CB8AC3E}">
        <p14:creationId xmlns:p14="http://schemas.microsoft.com/office/powerpoint/2010/main" val="30755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Understanding IP Addresses</a:t>
            </a:r>
            <a:endParaRPr lang="en-US" dirty="0"/>
          </a:p>
        </p:txBody>
      </p:sp>
      <p:sp>
        <p:nvSpPr>
          <p:cNvPr id="3" name="Content Placeholder 2"/>
          <p:cNvSpPr>
            <a:spLocks noGrp="1"/>
          </p:cNvSpPr>
          <p:nvPr>
            <p:ph idx="1"/>
          </p:nvPr>
        </p:nvSpPr>
        <p:spPr/>
        <p:txBody>
          <a:bodyPr>
            <a:normAutofit/>
          </a:bodyPr>
          <a:lstStyle/>
          <a:p>
            <a:r>
              <a:rPr lang="en-US" dirty="0" smtClean="0"/>
              <a:t>IP </a:t>
            </a:r>
            <a:r>
              <a:rPr lang="en-US" dirty="0"/>
              <a:t>addresses are fundamental identifiers assigned to devices connected to a network, enabling communication between them</a:t>
            </a:r>
            <a:r>
              <a:rPr lang="en-US" dirty="0" smtClean="0"/>
              <a:t>.</a:t>
            </a:r>
          </a:p>
          <a:p>
            <a:r>
              <a:rPr lang="en-US" dirty="0" smtClean="0"/>
              <a:t> </a:t>
            </a:r>
            <a:r>
              <a:rPr lang="en-US" dirty="0"/>
              <a:t>IPv4 addresses, such as 192.168.1.1, and IPv6 addresses, like 2001:0db8:85a3:0000:0000:8a2e:0370:7334, uniquely identify each device. </a:t>
            </a:r>
            <a:endParaRPr lang="en-US" dirty="0" smtClean="0"/>
          </a:p>
          <a:p>
            <a:r>
              <a:rPr lang="en-US" dirty="0" smtClean="0"/>
              <a:t>They </a:t>
            </a:r>
            <a:r>
              <a:rPr lang="en-US" dirty="0"/>
              <a:t>play a crucial role in routing data across networks, ensuring messages reach their intended destinations efficiently. </a:t>
            </a:r>
            <a:endParaRPr lang="en-US" dirty="0" smtClean="0"/>
          </a:p>
          <a:p>
            <a:r>
              <a:rPr lang="en-US" dirty="0" smtClean="0"/>
              <a:t>Understanding </a:t>
            </a:r>
            <a:r>
              <a:rPr lang="en-US" dirty="0"/>
              <a:t>IP addressing helps network administrators manage and troubleshoot connectivity issues, ensuring smooth and secure communication within their networks</a:t>
            </a:r>
            <a:r>
              <a:rPr lang="en-US" dirty="0" smtClean="0"/>
              <a:t>.</a:t>
            </a:r>
            <a:endParaRPr lang="en-US" dirty="0"/>
          </a:p>
        </p:txBody>
      </p:sp>
    </p:spTree>
    <p:extLst>
      <p:ext uri="{BB962C8B-B14F-4D97-AF65-F5344CB8AC3E}">
        <p14:creationId xmlns:p14="http://schemas.microsoft.com/office/powerpoint/2010/main" val="70019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LAN </a:t>
            </a:r>
            <a:r>
              <a:rPr lang="en-IN" dirty="0" err="1"/>
              <a:t>vs</a:t>
            </a:r>
            <a:r>
              <a:rPr lang="en-IN" dirty="0"/>
              <a:t> WAN</a:t>
            </a:r>
            <a:endParaRPr lang="en-US" dirty="0"/>
          </a:p>
        </p:txBody>
      </p:sp>
      <p:sp>
        <p:nvSpPr>
          <p:cNvPr id="3" name="Content Placeholder 2"/>
          <p:cNvSpPr>
            <a:spLocks noGrp="1"/>
          </p:cNvSpPr>
          <p:nvPr>
            <p:ph idx="1"/>
          </p:nvPr>
        </p:nvSpPr>
        <p:spPr/>
        <p:txBody>
          <a:bodyPr>
            <a:normAutofit/>
          </a:bodyPr>
          <a:lstStyle/>
          <a:p>
            <a:r>
              <a:rPr lang="en-US" dirty="0"/>
              <a:t>Local Area Networks (LANs) and Wide Area Networks (WANs) are two primary types of network architectures. </a:t>
            </a:r>
            <a:endParaRPr lang="en-US" dirty="0" smtClean="0"/>
          </a:p>
          <a:p>
            <a:r>
              <a:rPr lang="en-US" dirty="0" smtClean="0"/>
              <a:t>LANs </a:t>
            </a:r>
            <a:r>
              <a:rPr lang="en-US" dirty="0"/>
              <a:t>typically cover a small geographic area, such as an office building or a home, connecting devices like computers and printers. In contrast, WANs span larger distances, often connecting multiple LANs across cities or countries via telecommunications links or satellite connections. LANs offer high-speed connectivity within confined spaces, while WANs provide broader coverage, facilitating global communication and access to remote resources</a:t>
            </a:r>
          </a:p>
        </p:txBody>
      </p:sp>
    </p:spTree>
    <p:extLst>
      <p:ext uri="{BB962C8B-B14F-4D97-AF65-F5344CB8AC3E}">
        <p14:creationId xmlns:p14="http://schemas.microsoft.com/office/powerpoint/2010/main" val="235888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Internet Traffic</a:t>
            </a:r>
            <a:endParaRPr lang="en-US" dirty="0"/>
          </a:p>
        </p:txBody>
      </p:sp>
      <p:sp>
        <p:nvSpPr>
          <p:cNvPr id="3" name="Content Placeholder 2"/>
          <p:cNvSpPr>
            <a:spLocks noGrp="1"/>
          </p:cNvSpPr>
          <p:nvPr>
            <p:ph idx="1"/>
          </p:nvPr>
        </p:nvSpPr>
        <p:spPr/>
        <p:txBody>
          <a:bodyPr>
            <a:normAutofit/>
          </a:bodyPr>
          <a:lstStyle/>
          <a:p>
            <a:r>
              <a:rPr lang="en-US" dirty="0"/>
              <a:t>Internet traffic refers to the exchange of data between devices connected to the internet. This includes various activities such as web browsing, email communication, file transfers, and multimedia streaming. Each interaction involves data packets traveling between source and destination devices across multiple networks. Managing internet traffic efficiently is essential for optimizing network performance, ensuring timely data delivery, and safeguarding against security threats like unauthorized access and data breaches.</a:t>
            </a:r>
          </a:p>
        </p:txBody>
      </p:sp>
    </p:spTree>
    <p:extLst>
      <p:ext uri="{BB962C8B-B14F-4D97-AF65-F5344CB8AC3E}">
        <p14:creationId xmlns:p14="http://schemas.microsoft.com/office/powerpoint/2010/main" val="317210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 Header</a:t>
            </a:r>
            <a:endParaRPr lang="en-US" dirty="0"/>
          </a:p>
        </p:txBody>
      </p:sp>
      <p:sp>
        <p:nvSpPr>
          <p:cNvPr id="3" name="Content Placeholder 2"/>
          <p:cNvSpPr>
            <a:spLocks noGrp="1"/>
          </p:cNvSpPr>
          <p:nvPr>
            <p:ph idx="1"/>
          </p:nvPr>
        </p:nvSpPr>
        <p:spPr/>
        <p:txBody>
          <a:bodyPr>
            <a:normAutofit/>
          </a:bodyPr>
          <a:lstStyle/>
          <a:p>
            <a:r>
              <a:rPr lang="en-US" dirty="0"/>
              <a:t>"The IP header is a crucial component of the IP packet structure, containing essential information for routing and delivering data packets across networks. It includes source and destination IP addresses, identifying the sending and receiving devices, and the protocol field specifying the type of data being transmitted, such as TCP or UDP. Understanding the IP header allows network administrators to troubleshoot connectivity issues, analyze network traffic patterns, and implement security measures to protect against unauthorized access and data manipulation."</a:t>
            </a:r>
          </a:p>
        </p:txBody>
      </p:sp>
    </p:spTree>
    <p:extLst>
      <p:ext uri="{BB962C8B-B14F-4D97-AF65-F5344CB8AC3E}">
        <p14:creationId xmlns:p14="http://schemas.microsoft.com/office/powerpoint/2010/main" val="423632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TCP (Transmission Control Protocol)</a:t>
            </a:r>
            <a:endParaRPr lang="en-US" dirty="0"/>
          </a:p>
        </p:txBody>
      </p:sp>
      <p:sp>
        <p:nvSpPr>
          <p:cNvPr id="3" name="Content Placeholder 2"/>
          <p:cNvSpPr>
            <a:spLocks noGrp="1"/>
          </p:cNvSpPr>
          <p:nvPr>
            <p:ph idx="1"/>
          </p:nvPr>
        </p:nvSpPr>
        <p:spPr/>
        <p:txBody>
          <a:bodyPr>
            <a:normAutofit/>
          </a:bodyPr>
          <a:lstStyle/>
          <a:p>
            <a:r>
              <a:rPr lang="en-US" dirty="0"/>
              <a:t>"TCP (Transmission Control Protocol) is a core communication protocol used in internet protocol (IP) networks. It ensures reliable and ordered delivery of data packets by establishing and maintaining connections between devices. TCP incorporates mechanisms like error-checking, flow control, and congestion avoidance to guarantee data integrity and efficient transmission. Applications such as web browsing, email, and file transfer rely on TCP for seamless data exchange, making it indispensable for modern network communications."</a:t>
            </a:r>
          </a:p>
        </p:txBody>
      </p:sp>
    </p:spTree>
    <p:extLst>
      <p:ext uri="{BB962C8B-B14F-4D97-AF65-F5344CB8AC3E}">
        <p14:creationId xmlns:p14="http://schemas.microsoft.com/office/powerpoint/2010/main" val="97148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potx" id="{C5FD5170-17AC-4815-968A-FDC1AAB6E99D}" vid="{74C691A5-1550-4555-B870-169F3443F41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2.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book education presentation (widescreen)</Template>
  <TotalTime>91</TotalTime>
  <Words>1358</Words>
  <Application>Microsoft Office PowerPoint</Application>
  <PresentationFormat>Custom</PresentationFormat>
  <Paragraphs>109</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Constantia</vt:lpstr>
      <vt:lpstr>Wingdings</vt:lpstr>
      <vt:lpstr>Books Classic 16x9</vt:lpstr>
      <vt:lpstr>Fire wall</vt:lpstr>
      <vt:lpstr>What is a firewall</vt:lpstr>
      <vt:lpstr>What is a Firewall?</vt:lpstr>
      <vt:lpstr>Firewall Terminology</vt:lpstr>
      <vt:lpstr>Understanding IP Addresses</vt:lpstr>
      <vt:lpstr>LAN vs WAN</vt:lpstr>
      <vt:lpstr>Internet Traffic</vt:lpstr>
      <vt:lpstr>IP Header</vt:lpstr>
      <vt:lpstr>TCP (Transmission Control Protocol)</vt:lpstr>
      <vt:lpstr>TCP Header</vt:lpstr>
      <vt:lpstr>What is iptables?</vt:lpstr>
      <vt:lpstr>How Does iptables Work?</vt:lpstr>
      <vt:lpstr>1. Tables</vt:lpstr>
      <vt:lpstr>2. Chains</vt:lpstr>
      <vt:lpstr>PowerPoint Presentation</vt:lpstr>
      <vt:lpstr>3. Rules</vt:lpstr>
      <vt:lpstr>How to Install iptables on Linux</vt:lpstr>
      <vt:lpstr>PowerPoint Presentation</vt:lpstr>
      <vt:lpstr>How to Configure iptables on Linux</vt:lpstr>
      <vt:lpstr>Enable Loopback Traffic</vt:lpstr>
      <vt:lpstr>Allow Traffic for Specific Services</vt:lpstr>
      <vt:lpstr> Control Traffic by IP Address</vt:lpstr>
      <vt:lpstr>Block All Incoming Traffic Except SSH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 wall</dc:title>
  <dc:creator>Microsoft account</dc:creator>
  <cp:lastModifiedBy>HP</cp:lastModifiedBy>
  <cp:revision>9</cp:revision>
  <dcterms:created xsi:type="dcterms:W3CDTF">2024-07-01T17:54:12Z</dcterms:created>
  <dcterms:modified xsi:type="dcterms:W3CDTF">2024-07-07T15:55:55Z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